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51" r:id="rId1"/>
    <p:sldMasterId id="2147483652" r:id="rId2"/>
    <p:sldMasterId id="2147483724" r:id="rId3"/>
  </p:sldMasterIdLst>
  <p:notesMasterIdLst>
    <p:notesMasterId r:id="rId27"/>
  </p:notesMasterIdLst>
  <p:handoutMasterIdLst>
    <p:handoutMasterId r:id="rId28"/>
  </p:handoutMasterIdLst>
  <p:sldIdLst>
    <p:sldId id="1151" r:id="rId4"/>
    <p:sldId id="1174" r:id="rId5"/>
    <p:sldId id="741" r:id="rId6"/>
    <p:sldId id="1176" r:id="rId7"/>
    <p:sldId id="1166" r:id="rId8"/>
    <p:sldId id="1177" r:id="rId9"/>
    <p:sldId id="1196" r:id="rId10"/>
    <p:sldId id="1197" r:id="rId11"/>
    <p:sldId id="1198" r:id="rId12"/>
    <p:sldId id="1200" r:id="rId13"/>
    <p:sldId id="1201" r:id="rId14"/>
    <p:sldId id="1202" r:id="rId15"/>
    <p:sldId id="1203" r:id="rId16"/>
    <p:sldId id="1205" r:id="rId17"/>
    <p:sldId id="1206" r:id="rId18"/>
    <p:sldId id="1207" r:id="rId19"/>
    <p:sldId id="1208" r:id="rId20"/>
    <p:sldId id="1209" r:id="rId21"/>
    <p:sldId id="1210" r:id="rId22"/>
    <p:sldId id="1211" r:id="rId23"/>
    <p:sldId id="1213" r:id="rId24"/>
    <p:sldId id="1212" r:id="rId25"/>
    <p:sldId id="457" r:id="rId26"/>
  </p:sldIdLst>
  <p:sldSz cx="9144000" cy="5143500" type="screen16x9"/>
  <p:notesSz cx="9945688" cy="6858000"/>
  <p:defaultTextStyle>
    <a:defPPr>
      <a:defRPr lang="zh-CN"/>
    </a:defPPr>
    <a:lvl1pPr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9A4A7"/>
    <a:srgbClr val="FF9900"/>
    <a:srgbClr val="F4AF8C"/>
    <a:srgbClr val="FFA980"/>
    <a:srgbClr val="800080"/>
    <a:srgbClr val="3C791D"/>
    <a:srgbClr val="0066FF"/>
    <a:srgbClr val="0000FF"/>
    <a:srgbClr val="0099FF"/>
    <a:srgbClr val="1C7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073" autoAdjust="0"/>
  </p:normalViewPr>
  <p:slideViewPr>
    <p:cSldViewPr snapToGrid="0" snapToObjects="1">
      <p:cViewPr varScale="1">
        <p:scale>
          <a:sx n="132" d="100"/>
          <a:sy n="132" d="100"/>
        </p:scale>
        <p:origin x="204" y="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92"/>
    </p:cViewPr>
  </p:sorterViewPr>
  <p:notesViewPr>
    <p:cSldViewPr snapToGrid="0" snapToObjects="1">
      <p:cViewPr varScale="1">
        <p:scale>
          <a:sx n="90" d="100"/>
          <a:sy n="90" d="100"/>
        </p:scale>
        <p:origin x="633" y="63"/>
      </p:cViewPr>
      <p:guideLst>
        <p:guide orient="horz" pos="2160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3716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79CCE959-1391-4BD5-B99B-CE36CB1A5730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207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7638" y="515938"/>
            <a:ext cx="4568825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95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092" y="3257630"/>
            <a:ext cx="7957504" cy="30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3716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9C9E5731-D742-4872-BA83-96A6D577BFA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757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0F832-F9D0-4668-8C23-55FC5463E043}" type="slidenum">
              <a:rPr lang="en-US" altLang="zh-CN"/>
              <a:pPr/>
              <a:t>1</a:t>
            </a:fld>
            <a:endParaRPr lang="en-US" altLang="zh-CN" dirty="0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305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803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863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95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248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890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023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319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7405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6661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369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7535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2695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38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757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3BED70-623C-4CE4-987F-1D9CE5CBD174}" type="slidenum">
              <a:rPr lang="en-US" altLang="zh-CN"/>
              <a:pPr/>
              <a:t>23</a:t>
            </a:fld>
            <a:endParaRPr lang="en-US" altLang="zh-CN" dirty="0"/>
          </a:p>
        </p:txBody>
      </p:sp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5633589" y="6513909"/>
            <a:ext cx="4309798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870" tIns="45935" rIns="91870" bIns="45935"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>
              <a:buFont typeface="Calibri" pitchFamily="34" charset="0"/>
              <a:buNone/>
            </a:pPr>
            <a:fld id="{10BFDEE6-F8E0-49D3-B3D9-D5628F9B2AB3}" type="slidenum">
              <a:rPr lang="en-US" sz="1200">
                <a:latin typeface="Calibri" pitchFamily="34" charset="0"/>
                <a:ea typeface="Bitstream Vera Sans"/>
                <a:cs typeface="Bitstream Vera Sans"/>
              </a:rPr>
              <a:pPr algn="r">
                <a:buFont typeface="Calibri" pitchFamily="34" charset="0"/>
                <a:buNone/>
              </a:pPr>
              <a:t>23</a:t>
            </a:fld>
            <a:endParaRPr lang="en-US" sz="1200" dirty="0">
              <a:latin typeface="Calibri" pitchFamily="34" charset="0"/>
              <a:ea typeface="Bitstream Vera Sans"/>
              <a:cs typeface="Bitstream Vera Sans"/>
            </a:endParaRPr>
          </a:p>
        </p:txBody>
      </p:sp>
      <p:sp>
        <p:nvSpPr>
          <p:cNvPr id="82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sp>
      <p:sp>
        <p:nvSpPr>
          <p:cNvPr id="820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879" tIns="43438" rIns="86879" bIns="43438"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7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713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142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7250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741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714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365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675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432080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33610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6904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461892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442451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216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9528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209130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32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457828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765311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358224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32045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99614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8856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9673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335268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tif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888" name="Object 48"/>
          <p:cNvGraphicFramePr>
            <a:graphicFrameLocks noChangeAspect="1"/>
          </p:cNvGraphicFramePr>
          <p:nvPr/>
        </p:nvGraphicFramePr>
        <p:xfrm>
          <a:off x="0" y="735806"/>
          <a:ext cx="11874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29" name="Image" r:id="rId14" imgW="1015515" imgH="1244006" progId="">
                  <p:embed/>
                </p:oleObj>
              </mc:Choice>
              <mc:Fallback>
                <p:oleObj name="Image" r:id="rId14" imgW="1015515" imgH="1244006" progId="">
                  <p:embed/>
                  <p:pic>
                    <p:nvPicPr>
                      <p:cNvPr id="0" name="Picture 3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846" t="3816"/>
                      <a:stretch>
                        <a:fillRect/>
                      </a:stretch>
                    </p:blipFill>
                    <p:spPr bwMode="auto">
                      <a:xfrm>
                        <a:off x="0" y="735806"/>
                        <a:ext cx="118745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89" name="Rectangle 49" descr="虚线网格"/>
          <p:cNvSpPr>
            <a:spLocks noChangeArrowheads="1"/>
          </p:cNvSpPr>
          <p:nvPr/>
        </p:nvSpPr>
        <p:spPr bwMode="auto">
          <a:xfrm>
            <a:off x="1258888" y="411957"/>
            <a:ext cx="7885112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0" name="Freeform 50"/>
          <p:cNvSpPr>
            <a:spLocks/>
          </p:cNvSpPr>
          <p:nvPr/>
        </p:nvSpPr>
        <p:spPr bwMode="auto">
          <a:xfrm>
            <a:off x="231778" y="735807"/>
            <a:ext cx="955675" cy="4320779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1" name="AutoShape 51"/>
          <p:cNvSpPr>
            <a:spLocks noChangeArrowheads="1"/>
          </p:cNvSpPr>
          <p:nvPr/>
        </p:nvSpPr>
        <p:spPr bwMode="auto">
          <a:xfrm flipH="1">
            <a:off x="447678" y="670322"/>
            <a:ext cx="811213" cy="4473178"/>
          </a:xfrm>
          <a:prstGeom prst="rtTriangle">
            <a:avLst/>
          </a:pr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2" name="Line 52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6" name="Rectangle 56"/>
          <p:cNvSpPr>
            <a:spLocks noChangeArrowheads="1"/>
          </p:cNvSpPr>
          <p:nvPr/>
        </p:nvSpPr>
        <p:spPr bwMode="auto">
          <a:xfrm>
            <a:off x="0" y="123826"/>
            <a:ext cx="9144000" cy="621506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291897" name="Group 57"/>
          <p:cNvGrpSpPr>
            <a:grpSpLocks/>
          </p:cNvGrpSpPr>
          <p:nvPr/>
        </p:nvGrpSpPr>
        <p:grpSpPr bwMode="auto">
          <a:xfrm>
            <a:off x="3" y="1"/>
            <a:ext cx="3203575" cy="276225"/>
            <a:chOff x="0" y="0"/>
            <a:chExt cx="1602" cy="232"/>
          </a:xfrm>
        </p:grpSpPr>
        <p:sp>
          <p:nvSpPr>
            <p:cNvPr id="291898" name="AutoShape 58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899" name="Rectangle 59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00" name="Oval 60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01" name="Freeform 61" descr="虚线网格"/>
          <p:cNvSpPr>
            <a:spLocks/>
          </p:cNvSpPr>
          <p:nvPr/>
        </p:nvSpPr>
        <p:spPr bwMode="auto">
          <a:xfrm rot="20926154">
            <a:off x="307975" y="675086"/>
            <a:ext cx="1600200" cy="4467225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rgbClr val="48902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grpSp>
        <p:nvGrpSpPr>
          <p:cNvPr id="291916" name="Group 76"/>
          <p:cNvGrpSpPr>
            <a:grpSpLocks/>
          </p:cNvGrpSpPr>
          <p:nvPr/>
        </p:nvGrpSpPr>
        <p:grpSpPr bwMode="auto">
          <a:xfrm>
            <a:off x="7092950" y="4683920"/>
            <a:ext cx="2051050" cy="363141"/>
            <a:chOff x="3424" y="4020"/>
            <a:chExt cx="1610" cy="182"/>
          </a:xfrm>
        </p:grpSpPr>
        <p:sp>
          <p:nvSpPr>
            <p:cNvPr id="291917" name="AutoShape 77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918" name="Rectangle 78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15" name="Rectangle 75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291906" name="Picture 66" descr="bt_r1_c1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4688682"/>
            <a:ext cx="647700" cy="4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1907" name="Rectangle 67"/>
          <p:cNvSpPr>
            <a:spLocks noChangeArrowheads="1"/>
          </p:cNvSpPr>
          <p:nvPr/>
        </p:nvSpPr>
        <p:spPr bwMode="auto">
          <a:xfrm>
            <a:off x="0" y="608411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11" name="Text Box 71"/>
          <p:cNvSpPr txBox="1">
            <a:spLocks noChangeArrowheads="1"/>
          </p:cNvSpPr>
          <p:nvPr/>
        </p:nvSpPr>
        <p:spPr bwMode="auto">
          <a:xfrm>
            <a:off x="8012116" y="4708924"/>
            <a:ext cx="815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宋体" pitchFamily="2" charset="-122"/>
              </a:rPr>
              <a:t> </a:t>
            </a:r>
            <a:r>
              <a:rPr lang="zh-CN" altLang="en-US" sz="900">
                <a:solidFill>
                  <a:srgbClr val="39721C"/>
                </a:solidFill>
                <a:latin typeface="宋体" pitchFamily="2" charset="-122"/>
              </a:rPr>
              <a:t>汪  鹏</a:t>
            </a:r>
          </a:p>
        </p:txBody>
      </p:sp>
      <p:sp>
        <p:nvSpPr>
          <p:cNvPr id="291912" name="Rectangle 72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2009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3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18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291913" name="Text Box 73"/>
          <p:cNvSpPr txBox="1">
            <a:spLocks noChangeArrowheads="1"/>
          </p:cNvSpPr>
          <p:nvPr/>
        </p:nvSpPr>
        <p:spPr bwMode="auto">
          <a:xfrm>
            <a:off x="2413000" y="4937524"/>
            <a:ext cx="40830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900">
                <a:solidFill>
                  <a:srgbClr val="39721C"/>
                </a:solidFill>
                <a:latin typeface="Arial" charset="0"/>
                <a:ea typeface="方正综艺简体" pitchFamily="2" charset="-122"/>
              </a:rPr>
              <a:t>东南大学计算机科学与工程学院</a:t>
            </a:r>
          </a:p>
        </p:txBody>
      </p:sp>
      <p:sp>
        <p:nvSpPr>
          <p:cNvPr id="291919" name="Oval 79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20" name="Rectangle 80"/>
          <p:cNvSpPr>
            <a:spLocks noChangeArrowheads="1"/>
          </p:cNvSpPr>
          <p:nvPr/>
        </p:nvSpPr>
        <p:spPr bwMode="auto">
          <a:xfrm>
            <a:off x="5803900" y="301230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sp>
        <p:nvSpPr>
          <p:cNvPr id="291921" name="Rectangle 81"/>
          <p:cNvSpPr>
            <a:spLocks noChangeArrowheads="1"/>
          </p:cNvSpPr>
          <p:nvPr/>
        </p:nvSpPr>
        <p:spPr bwMode="auto">
          <a:xfrm>
            <a:off x="-36512" y="583406"/>
            <a:ext cx="39925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Impact" pitchFamily="34" charset="0"/>
              </a:rPr>
              <a:t>Ontology Mapping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/>
        </p:nvSpPr>
        <p:spPr bwMode="auto">
          <a:xfrm>
            <a:off x="0" y="411957"/>
            <a:ext cx="9144000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791" name="Rectangle 7"/>
          <p:cNvSpPr>
            <a:spLocks noChangeArrowheads="1"/>
          </p:cNvSpPr>
          <p:nvPr/>
        </p:nvSpPr>
        <p:spPr bwMode="auto">
          <a:xfrm>
            <a:off x="0" y="123827"/>
            <a:ext cx="9144000" cy="409739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2" name="Group 8"/>
          <p:cNvGrpSpPr>
            <a:grpSpLocks/>
          </p:cNvGrpSpPr>
          <p:nvPr/>
        </p:nvGrpSpPr>
        <p:grpSpPr bwMode="auto">
          <a:xfrm>
            <a:off x="3" y="-9524"/>
            <a:ext cx="3203575" cy="276225"/>
            <a:chOff x="0" y="0"/>
            <a:chExt cx="1602" cy="232"/>
          </a:xfrm>
        </p:grpSpPr>
        <p:sp>
          <p:nvSpPr>
            <p:cNvPr id="374793" name="AutoShape 9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4" name="Rectangle 10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795" name="Oval 11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7" name="Group 13"/>
          <p:cNvGrpSpPr>
            <a:grpSpLocks/>
          </p:cNvGrpSpPr>
          <p:nvPr/>
        </p:nvGrpSpPr>
        <p:grpSpPr bwMode="auto">
          <a:xfrm>
            <a:off x="7092950" y="4700249"/>
            <a:ext cx="2051050" cy="363141"/>
            <a:chOff x="3424" y="4020"/>
            <a:chExt cx="1610" cy="182"/>
          </a:xfrm>
        </p:grpSpPr>
        <p:sp>
          <p:nvSpPr>
            <p:cNvPr id="374798" name="AutoShape 14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9" name="Rectangle 15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374801" name="Picture 17" descr="bt_r1_c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51" y="4672141"/>
            <a:ext cx="712470" cy="54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0" y="371639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3" name="Text Box 19"/>
          <p:cNvSpPr txBox="1">
            <a:spLocks noChangeArrowheads="1"/>
          </p:cNvSpPr>
          <p:nvPr/>
        </p:nvSpPr>
        <p:spPr bwMode="auto">
          <a:xfrm>
            <a:off x="7631116" y="4732736"/>
            <a:ext cx="141128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 Peng Wang  (</a:t>
            </a:r>
            <a:r>
              <a:rPr lang="zh-CN" altLang="en-US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汪鹏</a:t>
            </a: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900" dirty="0">
              <a:solidFill>
                <a:srgbClr val="3972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2011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4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374805" name="Text Box 21"/>
          <p:cNvSpPr txBox="1">
            <a:spLocks noChangeArrowheads="1"/>
          </p:cNvSpPr>
          <p:nvPr/>
        </p:nvSpPr>
        <p:spPr bwMode="auto">
          <a:xfrm>
            <a:off x="1155700" y="4932761"/>
            <a:ext cx="57721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zh-CN" sz="1050" b="1" i="1" dirty="0">
                <a:solidFill>
                  <a:srgbClr val="39721C"/>
                </a:solidFill>
                <a:latin typeface="Times New Roman" pitchFamily="18" charset="0"/>
                <a:ea typeface="方正综艺简体" pitchFamily="2" charset="-122"/>
                <a:cs typeface="Times New Roman" pitchFamily="18" charset="0"/>
              </a:rPr>
              <a:t>School of Computer Science and Engineering, Southeast University</a:t>
            </a:r>
            <a:endParaRPr lang="zh-CN" altLang="en-US" sz="1050" b="1" i="1" dirty="0">
              <a:solidFill>
                <a:srgbClr val="39721C"/>
              </a:solidFill>
              <a:latin typeface="Times New Roman" pitchFamily="18" charset="0"/>
              <a:ea typeface="方正综艺简体" pitchFamily="2" charset="-122"/>
              <a:cs typeface="Times New Roman" pitchFamily="18" charset="0"/>
            </a:endParaRPr>
          </a:p>
        </p:txBody>
      </p:sp>
      <p:sp>
        <p:nvSpPr>
          <p:cNvPr id="374806" name="Oval 22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9" name="Rectangle 25"/>
          <p:cNvSpPr>
            <a:spLocks noChangeArrowheads="1"/>
          </p:cNvSpPr>
          <p:nvPr/>
        </p:nvSpPr>
        <p:spPr bwMode="auto">
          <a:xfrm>
            <a:off x="5803900" y="88953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0"/>
          <a:stretch/>
        </p:blipFill>
        <p:spPr bwMode="auto">
          <a:xfrm>
            <a:off x="32661" y="28739"/>
            <a:ext cx="1883229" cy="30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0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80008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 userDrawn="1"/>
        </p:nvSpPr>
        <p:spPr bwMode="auto">
          <a:xfrm>
            <a:off x="1077" y="3118"/>
            <a:ext cx="9144000" cy="521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50629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99810"/>
            <a:ext cx="9144000" cy="144883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8382514" y="4957929"/>
            <a:ext cx="8352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      </a:t>
            </a:r>
            <a:fld id="{3297EFB0-ABC0-4B09-8B00-40727804FBED}" type="datetime1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2020/10/8</a:t>
            </a:fld>
            <a:endParaRPr lang="zh-CN" altLang="en-US" sz="825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 userDrawn="1"/>
        </p:nvSpPr>
        <p:spPr bwMode="auto">
          <a:xfrm>
            <a:off x="3" y="4957929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chemeClr val="bg1"/>
                </a:solidFill>
                <a:latin typeface="Arial" charset="0"/>
              </a:rPr>
              <a:t>    </a:t>
            </a:r>
            <a:fld id="{5FCA0474-04E2-CA4B-99B7-C90138B22708}" type="slidenum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‹#›</a:t>
            </a:fld>
            <a:endParaRPr lang="zh-CN" altLang="en-US" sz="900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83A56-0968-F140-AD3A-B1201DF944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89255" y="30387"/>
            <a:ext cx="1227707" cy="390244"/>
          </a:xfrm>
          <a:prstGeom prst="rect">
            <a:avLst/>
          </a:prstGeom>
        </p:spPr>
      </p:pic>
      <p:sp>
        <p:nvSpPr>
          <p:cNvPr id="9" name="Rectangle 25">
            <a:extLst>
              <a:ext uri="{FF2B5EF4-FFF2-40B4-BE49-F238E27FC236}">
                <a16:creationId xmlns:a16="http://schemas.microsoft.com/office/drawing/2014/main" id="{016FBDD6-1BB8-6742-BF3C-5454AE9B95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98" y="14716"/>
            <a:ext cx="2932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100" b="1" dirty="0">
                <a:solidFill>
                  <a:srgbClr val="800080"/>
                </a:solidFill>
              </a:rPr>
              <a:t>KGCODE</a:t>
            </a:r>
            <a:r>
              <a:rPr lang="zh-CN" altLang="en-US" sz="1100" b="1" dirty="0">
                <a:solidFill>
                  <a:srgbClr val="800080"/>
                </a:solidFill>
              </a:rPr>
              <a:t> </a:t>
            </a:r>
            <a:r>
              <a:rPr lang="en-US" altLang="zh-CN" sz="1100" b="1" dirty="0">
                <a:solidFill>
                  <a:srgbClr val="800080"/>
                </a:solidFill>
              </a:rPr>
              <a:t>LAB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1BE23768-4E4E-1849-9D26-CDF430644A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5480" y="4957929"/>
            <a:ext cx="354944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chemeClr val="bg1"/>
                </a:solidFill>
              </a:rPr>
              <a:t>SOUTHEAST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057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w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336835" y="3600098"/>
            <a:ext cx="6467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zh-CN" altLang="en-US" sz="18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汇报人：周星辰</a:t>
            </a:r>
            <a:endParaRPr kumimoji="1" lang="en-US" altLang="zh-CN" sz="1800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EC97A7-7B24-4D4F-A21D-685E52C8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62" y="1302992"/>
            <a:ext cx="790481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28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HOTPOTQA: A Dataset for Diverse, Explainable Multi-hop Question Answering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（</a:t>
            </a:r>
            <a:r>
              <a:rPr kumimoji="1" lang="en-US" altLang="zh-CN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HOTPOTQA</a:t>
            </a:r>
            <a:r>
              <a:rPr kumimoji="1" lang="zh-CN" altLang="en-US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：多样化、可解释的多跳问题回答数据集 </a:t>
            </a:r>
            <a:r>
              <a:rPr kumimoji="1" lang="en-US" altLang="zh-CN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EMNLP 2018</a:t>
            </a:r>
            <a:r>
              <a:rPr kumimoji="1" lang="zh-CN" altLang="en-US" sz="2000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）</a:t>
            </a:r>
            <a:endParaRPr kumimoji="1" lang="en-US" altLang="zh-CN" sz="2000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1FFAE18-F8D3-446A-A969-51E778033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6660" y="278009"/>
            <a:ext cx="6467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3200" b="1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Title of Paper	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345DCD-B1FD-4454-B8CD-35FD9912B475}"/>
              </a:ext>
            </a:extLst>
          </p:cNvPr>
          <p:cNvSpPr/>
          <p:nvPr/>
        </p:nvSpPr>
        <p:spPr bwMode="auto">
          <a:xfrm>
            <a:off x="325830" y="912796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9900"/>
                </a:solidFill>
              </a:rPr>
              <a:t>3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Processing and Benchmark Settings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A98BA-8409-4024-9EBF-3EA6B385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21" y="949885"/>
            <a:ext cx="4454358" cy="3436219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2CF0E1B3-D0B4-487B-98C2-C62936B69D18}"/>
              </a:ext>
            </a:extLst>
          </p:cNvPr>
          <p:cNvSpPr/>
          <p:nvPr/>
        </p:nvSpPr>
        <p:spPr bwMode="auto">
          <a:xfrm>
            <a:off x="6574055" y="543827"/>
            <a:ext cx="225124" cy="62565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49D4BB-4C00-492A-B116-EFA9022BABD3}"/>
              </a:ext>
            </a:extLst>
          </p:cNvPr>
          <p:cNvGrpSpPr/>
          <p:nvPr/>
        </p:nvGrpSpPr>
        <p:grpSpPr>
          <a:xfrm>
            <a:off x="6624725" y="1435762"/>
            <a:ext cx="1455684" cy="379809"/>
            <a:chOff x="6624725" y="1503144"/>
            <a:chExt cx="1455684" cy="37980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01DD73-38ED-422D-A838-E39304518123}"/>
                </a:ext>
              </a:extLst>
            </p:cNvPr>
            <p:cNvSpPr/>
            <p:nvPr/>
          </p:nvSpPr>
          <p:spPr>
            <a:xfrm>
              <a:off x="6963425" y="1503144"/>
              <a:ext cx="1116984" cy="316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50800" dir="5400000" algn="ctr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Baseline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A8749E48-7378-4CFC-AA39-42906C2CD721}"/>
                </a:ext>
              </a:extLst>
            </p:cNvPr>
            <p:cNvSpPr/>
            <p:nvPr/>
          </p:nvSpPr>
          <p:spPr bwMode="auto">
            <a:xfrm rot="10218991">
              <a:off x="6624725" y="1721442"/>
              <a:ext cx="348909" cy="161511"/>
            </a:xfrm>
            <a:prstGeom prst="rightArrow">
              <a:avLst/>
            </a:prstGeom>
            <a:ln>
              <a:solidFill>
                <a:srgbClr val="89A4A7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DE9EDA-FDE3-490F-8667-A62972D1CB1C}"/>
              </a:ext>
            </a:extLst>
          </p:cNvPr>
          <p:cNvGrpSpPr/>
          <p:nvPr/>
        </p:nvGrpSpPr>
        <p:grpSpPr>
          <a:xfrm>
            <a:off x="6616702" y="1083905"/>
            <a:ext cx="1463707" cy="385271"/>
            <a:chOff x="6616702" y="1122409"/>
            <a:chExt cx="1463707" cy="3852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3ACCB9-5129-46A4-80B8-9006254FCAB9}"/>
                </a:ext>
              </a:extLst>
            </p:cNvPr>
            <p:cNvSpPr/>
            <p:nvPr/>
          </p:nvSpPr>
          <p:spPr>
            <a:xfrm>
              <a:off x="6963425" y="1122409"/>
              <a:ext cx="1116984" cy="316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50800" dir="5400000" algn="ctr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One-step</a:t>
              </a: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88A9FFF-EDC1-438D-9CF8-5D9278D989EC}"/>
                </a:ext>
              </a:extLst>
            </p:cNvPr>
            <p:cNvSpPr/>
            <p:nvPr/>
          </p:nvSpPr>
          <p:spPr bwMode="auto">
            <a:xfrm rot="10218991">
              <a:off x="6616702" y="1346169"/>
              <a:ext cx="348909" cy="161511"/>
            </a:xfrm>
            <a:prstGeom prst="rightArrow">
              <a:avLst/>
            </a:prstGeom>
            <a:ln>
              <a:solidFill>
                <a:srgbClr val="89A4A7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B049A73-2122-426C-8CB8-1C220348D6B9}"/>
              </a:ext>
            </a:extLst>
          </p:cNvPr>
          <p:cNvSpPr/>
          <p:nvPr/>
        </p:nvSpPr>
        <p:spPr>
          <a:xfrm>
            <a:off x="6963425" y="2141619"/>
            <a:ext cx="1116984" cy="31656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1476681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9900"/>
                </a:solidFill>
              </a:rPr>
              <a:t>3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Processing and Benchmark Settings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Benchmark settings: distractor setting and full wiki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049E37-51FC-4335-ABEE-C0C97B51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57" y="1588169"/>
            <a:ext cx="3290897" cy="8588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AD48E8-0A2B-4307-9547-C9879479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25" y="2371656"/>
            <a:ext cx="3290897" cy="14311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3944F5-02F9-4694-A574-080F20C7B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74" y="1544301"/>
            <a:ext cx="3290898" cy="28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390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Dataset Analysis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6"/>
            <a:ext cx="8598532" cy="65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this section, the authors analyze the types of questions, types of answers, and types of multi-hop reasoning covered in the dataset.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577B8F-6A19-4AA8-BE14-602BDFA9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81" y="1448601"/>
            <a:ext cx="2794625" cy="3469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7DB74-005E-4F24-955A-88878C6A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396" y="1990021"/>
            <a:ext cx="3298566" cy="23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73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 Dataset Analysis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9E9DF1-8B04-490E-B4DC-DA8677A9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77" y="861121"/>
            <a:ext cx="4684045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54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Architecture and Training: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F16EE3-3A25-442B-A26E-9DCB534D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63" y="1198881"/>
            <a:ext cx="2607571" cy="358541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3417AF-83BE-48D9-894D-BC33BCFB31ED}"/>
              </a:ext>
            </a:extLst>
          </p:cNvPr>
          <p:cNvGrpSpPr/>
          <p:nvPr/>
        </p:nvGrpSpPr>
        <p:grpSpPr>
          <a:xfrm>
            <a:off x="5354266" y="965198"/>
            <a:ext cx="2607571" cy="3903326"/>
            <a:chOff x="5354266" y="965198"/>
            <a:chExt cx="2607571" cy="39033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45CBA8E-7CD2-4732-9E9F-705EC519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266" y="965198"/>
              <a:ext cx="2607571" cy="125232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440E78D-828D-4285-8D9F-0DD4EC6F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266" y="2215612"/>
              <a:ext cx="2606674" cy="2652912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E52C17-344E-4EED-9A86-569A50E0B272}"/>
              </a:ext>
            </a:extLst>
          </p:cNvPr>
          <p:cNvGrpSpPr/>
          <p:nvPr/>
        </p:nvGrpSpPr>
        <p:grpSpPr>
          <a:xfrm>
            <a:off x="5354266" y="965198"/>
            <a:ext cx="2943854" cy="3904273"/>
            <a:chOff x="5343498" y="964251"/>
            <a:chExt cx="2628210" cy="344263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AC37B07-4597-4FC2-88DE-83CC37852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3498" y="964251"/>
              <a:ext cx="2628210" cy="85854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5777145-E2FD-4898-9DC5-81A7E285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8914" y="1822800"/>
              <a:ext cx="2612794" cy="2584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459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6E4C58-0B47-444A-82BA-647EF1EE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89" y="1719908"/>
            <a:ext cx="6768422" cy="19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69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56F423-3D21-45A0-AE96-F830362C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614487"/>
            <a:ext cx="44481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4273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13223C-803F-4202-84AB-C46311B4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514475"/>
            <a:ext cx="44291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01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496331-CDDA-4A2E-ABEA-65DF555D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10" y="1206361"/>
            <a:ext cx="3237179" cy="33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5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 Experiments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7"/>
            <a:ext cx="8598532" cy="40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066A5-2106-49DD-869F-AD6D295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745" y="1145356"/>
            <a:ext cx="4034509" cy="30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98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9900"/>
                </a:solidFill>
              </a:rPr>
              <a:t>0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en-US" altLang="zh-CN" sz="2400" dirty="0">
                <a:solidFill>
                  <a:srgbClr val="FF9900"/>
                </a:solidFill>
              </a:rPr>
              <a:t>Abstract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128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212671-48A4-44D0-B48E-34EDFC53E157}"/>
              </a:ext>
            </a:extLst>
          </p:cNvPr>
          <p:cNvSpPr/>
          <p:nvPr/>
        </p:nvSpPr>
        <p:spPr>
          <a:xfrm>
            <a:off x="336884" y="801031"/>
            <a:ext cx="8598532" cy="662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authors introduce HOTPOTQA, which is challenging for latest 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 systems.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2B277F-8315-4AAD-8D23-E1D462FA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500" y="1277572"/>
            <a:ext cx="2800999" cy="3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28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 Related </a:t>
            </a:r>
            <a:r>
              <a:rPr lang="en-US" altLang="zh-CN" sz="2400" dirty="0">
                <a:solidFill>
                  <a:srgbClr val="FF9900"/>
                </a:solidFill>
              </a:rPr>
              <a:t>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6"/>
            <a:ext cx="8598532" cy="628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 recently-proposed large-scale QA datasets can be categorized in four categories: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582778-77DB-43A3-BD44-6A760B3896D5}"/>
              </a:ext>
            </a:extLst>
          </p:cNvPr>
          <p:cNvSpPr/>
          <p:nvPr/>
        </p:nvSpPr>
        <p:spPr>
          <a:xfrm>
            <a:off x="2446006" y="2105798"/>
            <a:ext cx="4251985" cy="13742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Single-document datasets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Multi-document datasets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KB-based multi-hop datasets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Free-form answer-generation datasets</a:t>
            </a:r>
          </a:p>
        </p:txBody>
      </p:sp>
    </p:spTree>
    <p:extLst>
      <p:ext uri="{BB962C8B-B14F-4D97-AF65-F5344CB8AC3E}">
        <p14:creationId xmlns:p14="http://schemas.microsoft.com/office/powerpoint/2010/main" val="1206465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 Related </a:t>
            </a:r>
            <a:r>
              <a:rPr lang="en-US" altLang="zh-CN" sz="2400" dirty="0">
                <a:solidFill>
                  <a:srgbClr val="FF9900"/>
                </a:solidFill>
              </a:rPr>
              <a:t>work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6"/>
            <a:ext cx="8598532" cy="469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Categories: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9CA457-3910-4FF1-8E53-564113E94C25}"/>
              </a:ext>
            </a:extLst>
          </p:cNvPr>
          <p:cNvGrpSpPr/>
          <p:nvPr/>
        </p:nvGrpSpPr>
        <p:grpSpPr>
          <a:xfrm>
            <a:off x="1154842" y="1586536"/>
            <a:ext cx="2966955" cy="2595633"/>
            <a:chOff x="1033513" y="1588169"/>
            <a:chExt cx="3244917" cy="28623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8A3B24-D726-4ED0-9D67-7F86620B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513" y="1588169"/>
              <a:ext cx="3244917" cy="83257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99AF1C-B221-4F4F-9B79-2627166E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76" y="2474745"/>
              <a:ext cx="3229554" cy="12646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85BFEB-DAC3-4057-BDA7-DFB04FAA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8682" y="3689520"/>
              <a:ext cx="3134578" cy="760955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3420CAF-A465-4496-813A-113133FD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203" y="1011124"/>
            <a:ext cx="2966955" cy="38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77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3" y="290144"/>
            <a:ext cx="641521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 Conclusion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180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C02911-54B7-4088-8943-5F570F0E06EC}"/>
              </a:ext>
            </a:extLst>
          </p:cNvPr>
          <p:cNvSpPr/>
          <p:nvPr/>
        </p:nvSpPr>
        <p:spPr>
          <a:xfrm>
            <a:off x="336884" y="791406"/>
            <a:ext cx="8598532" cy="1780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author present HOTPOTQA, a large-scale question answering dataset aimed at facilitating the development of QA systems capable of performing explainable, multi-hop reasoning over diverse natural language. We also offer a new type of factoid comparison questions to test systems’ ability to extract and compare various entity properties in text.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2674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0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20075"/>
              </p:ext>
            </p:extLst>
          </p:nvPr>
        </p:nvGraphicFramePr>
        <p:xfrm>
          <a:off x="5843181" y="3915757"/>
          <a:ext cx="2674951" cy="72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32" name="Drawing" r:id="rId4" imgW="2719137" imgH="756987" progId="">
                  <p:embed/>
                </p:oleObj>
              </mc:Choice>
              <mc:Fallback>
                <p:oleObj name="Drawing" r:id="rId4" imgW="2719137" imgH="756987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181" y="3915757"/>
                        <a:ext cx="2674951" cy="72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4" name="Text Box 3"/>
          <p:cNvSpPr txBox="1">
            <a:spLocks noChangeArrowheads="1"/>
          </p:cNvSpPr>
          <p:nvPr/>
        </p:nvSpPr>
        <p:spPr bwMode="auto">
          <a:xfrm>
            <a:off x="2773308" y="1817297"/>
            <a:ext cx="281012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000" dirty="0">
                <a:solidFill>
                  <a:srgbClr val="FF3300"/>
                </a:solidFill>
                <a:latin typeface="Brush Script"/>
                <a:cs typeface="Arial" pitchFamily="34" charset="0"/>
              </a:rPr>
              <a:t>Thank You</a:t>
            </a:r>
          </a:p>
        </p:txBody>
      </p:sp>
      <p:sp>
        <p:nvSpPr>
          <p:cNvPr id="819205" name="Text Box 4"/>
          <p:cNvSpPr txBox="1">
            <a:spLocks noChangeArrowheads="1"/>
          </p:cNvSpPr>
          <p:nvPr/>
        </p:nvSpPr>
        <p:spPr bwMode="auto">
          <a:xfrm>
            <a:off x="7014686" y="3267500"/>
            <a:ext cx="117594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400097"/>
                </a:solidFill>
                <a:latin typeface="Rockwell" pitchFamily="18" charset="0"/>
                <a:cs typeface="Arial" pitchFamily="34" charset="0"/>
              </a:rPr>
              <a:t>Merci</a:t>
            </a:r>
          </a:p>
        </p:txBody>
      </p:sp>
      <p:sp>
        <p:nvSpPr>
          <p:cNvPr id="819206" name="Text Box 5"/>
          <p:cNvSpPr txBox="1">
            <a:spLocks noChangeArrowheads="1"/>
          </p:cNvSpPr>
          <p:nvPr/>
        </p:nvSpPr>
        <p:spPr bwMode="auto">
          <a:xfrm>
            <a:off x="1940343" y="3047066"/>
            <a:ext cx="1265888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00A0"/>
                </a:solidFill>
                <a:latin typeface="Verdana" pitchFamily="34" charset="0"/>
                <a:cs typeface="Arial" pitchFamily="34" charset="0"/>
              </a:rPr>
              <a:t>Grazie</a:t>
            </a:r>
          </a:p>
        </p:txBody>
      </p:sp>
      <p:sp>
        <p:nvSpPr>
          <p:cNvPr id="819207" name="Text Box 6"/>
          <p:cNvSpPr txBox="1">
            <a:spLocks noChangeArrowheads="1"/>
          </p:cNvSpPr>
          <p:nvPr/>
        </p:nvSpPr>
        <p:spPr bwMode="auto">
          <a:xfrm>
            <a:off x="6925017" y="1736544"/>
            <a:ext cx="1156098" cy="35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2550" dirty="0">
                <a:solidFill>
                  <a:srgbClr val="800044"/>
                </a:solidFill>
                <a:latin typeface="Garamond" pitchFamily="18" charset="0"/>
                <a:cs typeface="Arial" pitchFamily="34" charset="0"/>
              </a:rPr>
              <a:t>Gracias</a:t>
            </a:r>
          </a:p>
        </p:txBody>
      </p:sp>
      <p:sp>
        <p:nvSpPr>
          <p:cNvPr id="819208" name="Text Box 7"/>
          <p:cNvSpPr txBox="1">
            <a:spLocks noChangeArrowheads="1"/>
          </p:cNvSpPr>
          <p:nvPr/>
        </p:nvSpPr>
        <p:spPr bwMode="auto">
          <a:xfrm>
            <a:off x="6643202" y="2474015"/>
            <a:ext cx="1259274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4C6D"/>
                </a:solidFill>
                <a:latin typeface="Comic Sans MS" pitchFamily="66" charset="0"/>
                <a:cs typeface="Arial" pitchFamily="34" charset="0"/>
              </a:rPr>
              <a:t>Obrigado</a:t>
            </a:r>
          </a:p>
        </p:txBody>
      </p:sp>
      <p:sp>
        <p:nvSpPr>
          <p:cNvPr id="819209" name="Text Box 8"/>
          <p:cNvSpPr txBox="1">
            <a:spLocks noChangeArrowheads="1"/>
          </p:cNvSpPr>
          <p:nvPr/>
        </p:nvSpPr>
        <p:spPr bwMode="auto">
          <a:xfrm>
            <a:off x="5451801" y="2764726"/>
            <a:ext cx="1234141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5100"/>
                </a:solidFill>
                <a:latin typeface="Nimrod"/>
                <a:cs typeface="Arial" pitchFamily="34" charset="0"/>
              </a:rPr>
              <a:t>Danke</a:t>
            </a:r>
          </a:p>
        </p:txBody>
      </p:sp>
      <p:pic>
        <p:nvPicPr>
          <p:cNvPr id="8192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22" y="1828800"/>
            <a:ext cx="1595585" cy="2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62" y="4289094"/>
            <a:ext cx="2877802" cy="33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12" name="Text Box 11"/>
          <p:cNvSpPr txBox="1">
            <a:spLocks noChangeArrowheads="1"/>
          </p:cNvSpPr>
          <p:nvPr/>
        </p:nvSpPr>
        <p:spPr bwMode="auto">
          <a:xfrm>
            <a:off x="4024241" y="4611755"/>
            <a:ext cx="57540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Japanese</a:t>
            </a:r>
          </a:p>
        </p:txBody>
      </p:sp>
      <p:sp>
        <p:nvSpPr>
          <p:cNvPr id="819213" name="Text Box 12"/>
          <p:cNvSpPr txBox="1">
            <a:spLocks noChangeArrowheads="1"/>
          </p:cNvSpPr>
          <p:nvPr/>
        </p:nvSpPr>
        <p:spPr bwMode="auto">
          <a:xfrm>
            <a:off x="3799538" y="2692514"/>
            <a:ext cx="56746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English</a:t>
            </a:r>
          </a:p>
        </p:txBody>
      </p:sp>
      <p:sp>
        <p:nvSpPr>
          <p:cNvPr id="819214" name="Text Box 13"/>
          <p:cNvSpPr txBox="1">
            <a:spLocks noChangeArrowheads="1"/>
          </p:cNvSpPr>
          <p:nvPr/>
        </p:nvSpPr>
        <p:spPr bwMode="auto">
          <a:xfrm>
            <a:off x="7083340" y="3475994"/>
            <a:ext cx="706358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French</a:t>
            </a:r>
          </a:p>
        </p:txBody>
      </p:sp>
      <p:sp>
        <p:nvSpPr>
          <p:cNvPr id="819215" name="Text Box 14"/>
          <p:cNvSpPr txBox="1">
            <a:spLocks noChangeArrowheads="1"/>
          </p:cNvSpPr>
          <p:nvPr/>
        </p:nvSpPr>
        <p:spPr bwMode="auto">
          <a:xfrm>
            <a:off x="1439142" y="2129613"/>
            <a:ext cx="833343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Russian</a:t>
            </a:r>
          </a:p>
        </p:txBody>
      </p:sp>
      <p:sp>
        <p:nvSpPr>
          <p:cNvPr id="819216" name="Text Box 15"/>
          <p:cNvSpPr txBox="1">
            <a:spLocks noChangeArrowheads="1"/>
          </p:cNvSpPr>
          <p:nvPr/>
        </p:nvSpPr>
        <p:spPr bwMode="auto">
          <a:xfrm>
            <a:off x="5583435" y="3029427"/>
            <a:ext cx="705034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German</a:t>
            </a:r>
          </a:p>
        </p:txBody>
      </p:sp>
      <p:sp>
        <p:nvSpPr>
          <p:cNvPr id="819217" name="Text Box 16"/>
          <p:cNvSpPr txBox="1">
            <a:spLocks noChangeArrowheads="1"/>
          </p:cNvSpPr>
          <p:nvPr/>
        </p:nvSpPr>
        <p:spPr bwMode="auto">
          <a:xfrm>
            <a:off x="1941536" y="3279239"/>
            <a:ext cx="56349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Italian</a:t>
            </a:r>
          </a:p>
        </p:txBody>
      </p:sp>
      <p:sp>
        <p:nvSpPr>
          <p:cNvPr id="819218" name="Text Box 17"/>
          <p:cNvSpPr txBox="1">
            <a:spLocks noChangeArrowheads="1"/>
          </p:cNvSpPr>
          <p:nvPr/>
        </p:nvSpPr>
        <p:spPr bwMode="auto">
          <a:xfrm>
            <a:off x="7223585" y="2109460"/>
            <a:ext cx="5383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Spanish</a:t>
            </a:r>
          </a:p>
        </p:txBody>
      </p:sp>
      <p:sp>
        <p:nvSpPr>
          <p:cNvPr id="819219" name="Text Box 18"/>
          <p:cNvSpPr txBox="1">
            <a:spLocks noChangeArrowheads="1"/>
          </p:cNvSpPr>
          <p:nvPr/>
        </p:nvSpPr>
        <p:spPr bwMode="auto">
          <a:xfrm>
            <a:off x="6685942" y="2836679"/>
            <a:ext cx="989430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Brazilian Portuguese</a:t>
            </a:r>
          </a:p>
        </p:txBody>
      </p:sp>
      <p:pic>
        <p:nvPicPr>
          <p:cNvPr id="819220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8" y="2459508"/>
            <a:ext cx="899219" cy="49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1" name="Text Box 20"/>
          <p:cNvSpPr txBox="1">
            <a:spLocks noChangeArrowheads="1"/>
          </p:cNvSpPr>
          <p:nvPr/>
        </p:nvSpPr>
        <p:spPr bwMode="auto">
          <a:xfrm>
            <a:off x="694361" y="2951506"/>
            <a:ext cx="997366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900" dirty="0">
                <a:solidFill>
                  <a:srgbClr val="0000A0"/>
                </a:solidFill>
                <a:cs typeface="Arial" pitchFamily="34" charset="0"/>
              </a:rPr>
              <a:t>Arabic</a:t>
            </a:r>
          </a:p>
        </p:txBody>
      </p:sp>
      <p:sp>
        <p:nvSpPr>
          <p:cNvPr id="819222" name="Text Box 21"/>
          <p:cNvSpPr txBox="1">
            <a:spLocks noChangeArrowheads="1"/>
          </p:cNvSpPr>
          <p:nvPr/>
        </p:nvSpPr>
        <p:spPr bwMode="auto">
          <a:xfrm>
            <a:off x="3483529" y="1395126"/>
            <a:ext cx="1015885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Traditional Chinese</a:t>
            </a:r>
          </a:p>
        </p:txBody>
      </p:sp>
      <p:sp>
        <p:nvSpPr>
          <p:cNvPr id="819223" name="Text Box 22"/>
          <p:cNvSpPr txBox="1">
            <a:spLocks noChangeArrowheads="1"/>
          </p:cNvSpPr>
          <p:nvPr/>
        </p:nvSpPr>
        <p:spPr bwMode="auto">
          <a:xfrm>
            <a:off x="3690013" y="3911324"/>
            <a:ext cx="1079377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Simplified Chinese</a:t>
            </a:r>
          </a:p>
        </p:txBody>
      </p:sp>
      <p:pic>
        <p:nvPicPr>
          <p:cNvPr id="819224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10" y="3288176"/>
            <a:ext cx="1212582" cy="6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48" y="706651"/>
            <a:ext cx="1194417" cy="62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9" y="793140"/>
            <a:ext cx="1304927" cy="44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7" name="Text Box 26"/>
          <p:cNvSpPr txBox="1">
            <a:spLocks noChangeArrowheads="1"/>
          </p:cNvSpPr>
          <p:nvPr/>
        </p:nvSpPr>
        <p:spPr bwMode="auto">
          <a:xfrm>
            <a:off x="1253689" y="1021743"/>
            <a:ext cx="895513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Hindi</a:t>
            </a:r>
          </a:p>
        </p:txBody>
      </p:sp>
      <p:pic>
        <p:nvPicPr>
          <p:cNvPr id="819228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05" y="3890982"/>
            <a:ext cx="1306443" cy="5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9" name="Text Box 28"/>
          <p:cNvSpPr txBox="1">
            <a:spLocks noChangeArrowheads="1"/>
          </p:cNvSpPr>
          <p:nvPr/>
        </p:nvSpPr>
        <p:spPr bwMode="auto">
          <a:xfrm>
            <a:off x="1379149" y="4495250"/>
            <a:ext cx="825406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Tamil</a:t>
            </a:r>
          </a:p>
        </p:txBody>
      </p:sp>
      <p:pic>
        <p:nvPicPr>
          <p:cNvPr id="819230" name="Picture 2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12" y="631137"/>
            <a:ext cx="2096664" cy="82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1" name="Text Box 30"/>
          <p:cNvSpPr txBox="1">
            <a:spLocks noChangeArrowheads="1"/>
          </p:cNvSpPr>
          <p:nvPr/>
        </p:nvSpPr>
        <p:spPr bwMode="auto">
          <a:xfrm>
            <a:off x="6468253" y="1368124"/>
            <a:ext cx="9682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Thai</a:t>
            </a:r>
          </a:p>
        </p:txBody>
      </p:sp>
      <p:sp>
        <p:nvSpPr>
          <p:cNvPr id="819232" name="Text Box 31"/>
          <p:cNvSpPr txBox="1">
            <a:spLocks noChangeArrowheads="1"/>
          </p:cNvSpPr>
          <p:nvPr/>
        </p:nvSpPr>
        <p:spPr bwMode="auto">
          <a:xfrm>
            <a:off x="6762699" y="4570521"/>
            <a:ext cx="50397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Korean</a:t>
            </a:r>
          </a:p>
        </p:txBody>
      </p:sp>
      <p:sp>
        <p:nvSpPr>
          <p:cNvPr id="819233" name="Text Box 32"/>
          <p:cNvSpPr txBox="1">
            <a:spLocks noChangeArrowheads="1"/>
          </p:cNvSpPr>
          <p:nvPr/>
        </p:nvSpPr>
        <p:spPr bwMode="auto">
          <a:xfrm>
            <a:off x="1763318" y="820159"/>
            <a:ext cx="602917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425" dirty="0">
                <a:solidFill>
                  <a:srgbClr val="7889FB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7395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805845"/>
            <a:ext cx="8598532" cy="128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ability to perform reasoning and inference over natural language is an important aspect of intelligence.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existing datasets have limitations that hinder further advancements of machine reasoning over natural language.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1DDED1-59C8-4A18-8566-1F2F6CEDB020}"/>
              </a:ext>
            </a:extLst>
          </p:cNvPr>
          <p:cNvSpPr/>
          <p:nvPr/>
        </p:nvSpPr>
        <p:spPr>
          <a:xfrm>
            <a:off x="1467399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Some datasets mainly focus on testing the ability of reasoning within a single paragraph or document, or single-hop reasoning.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Example: 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SQuAD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TriviaQA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SearchQA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225CB6-0763-4B5F-951D-38C5E0630888}"/>
              </a:ext>
            </a:extLst>
          </p:cNvPr>
          <p:cNvSpPr/>
          <p:nvPr/>
        </p:nvSpPr>
        <p:spPr>
          <a:xfrm>
            <a:off x="1467398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Existing datasets that target multi-hop reasoning are constructed using existing knowledge bases(KBS). Constrained by the schema of KBS, the diversity of questions and answers is inherently limited.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Example: 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Qangaroo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COMPLEXWEBQUESTIONS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34A581-9D68-47D2-9B5F-330C6844AF30}"/>
              </a:ext>
            </a:extLst>
          </p:cNvPr>
          <p:cNvSpPr/>
          <p:nvPr/>
        </p:nvSpPr>
        <p:spPr>
          <a:xfrm>
            <a:off x="1467397" y="239775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Datasets only provide distant supervision, like the systems only know what the answer is, but do not know what supporting facts lead to it.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Example: All datasets mentioned above</a:t>
            </a:r>
          </a:p>
        </p:txBody>
      </p:sp>
    </p:spTree>
    <p:extLst>
      <p:ext uri="{BB962C8B-B14F-4D97-AF65-F5344CB8AC3E}">
        <p14:creationId xmlns:p14="http://schemas.microsoft.com/office/powerpoint/2010/main" val="705138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6"/>
            <a:ext cx="8598532" cy="387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Aim: Create a dataset that contains these three features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099B7A-C299-47DF-A75A-C79FE7174FD3}"/>
              </a:ext>
            </a:extLst>
          </p:cNvPr>
          <p:cNvSpPr/>
          <p:nvPr/>
        </p:nvSpPr>
        <p:spPr>
          <a:xfrm>
            <a:off x="1467397" y="1921307"/>
            <a:ext cx="6209201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Requires reasoning over multiple documents.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 natural language, without constraining to existing KB.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Provide systems with strong supervision about what text the answer is actually derived from, to help guide systems to perform meaningful and explainable reasoning.</a:t>
            </a:r>
          </a:p>
        </p:txBody>
      </p:sp>
    </p:spTree>
    <p:extLst>
      <p:ext uri="{BB962C8B-B14F-4D97-AF65-F5344CB8AC3E}">
        <p14:creationId xmlns:p14="http://schemas.microsoft.com/office/powerpoint/2010/main" val="407352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3949440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en-US" altLang="zh-CN" sz="2400" dirty="0">
                <a:solidFill>
                  <a:srgbClr val="FF9900"/>
                </a:solidFill>
              </a:rPr>
              <a:t>Introduction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41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the work: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770612-452D-4A08-AD5F-4DA5DEFB2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89" y="1452683"/>
            <a:ext cx="3457130" cy="2666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CAD900-3689-4C4D-A90F-C5AD2B4B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83" y="1452683"/>
            <a:ext cx="3541404" cy="25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35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Data Collection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76780D-4A64-46C2-8D86-026970EE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65" y="1009450"/>
            <a:ext cx="3222021" cy="35035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756BCD-8AC4-4C74-9651-8D6C9F5F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15" y="1676933"/>
            <a:ext cx="3266323" cy="18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15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Data Collection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C16DA0-AD7E-456E-A614-7C906CAA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7" y="861121"/>
            <a:ext cx="3134436" cy="28677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B641E-102F-4D13-8775-92AB76D4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37" y="3677919"/>
            <a:ext cx="3079034" cy="10095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ED674B-5A70-477D-928C-1C0A1BE6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29" y="861121"/>
            <a:ext cx="3079033" cy="40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153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Data Collection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56C94A-E456-4D64-8A88-E045192A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6" y="1314139"/>
            <a:ext cx="3134232" cy="2515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ADE00-393F-4225-AA4D-0AA11A7E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27" y="1197454"/>
            <a:ext cx="3153701" cy="30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01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5A918CD4-CDFC-4203-A437-F8C6F2697EE1}"/>
              </a:ext>
            </a:extLst>
          </p:cNvPr>
          <p:cNvSpPr txBox="1">
            <a:spLocks/>
          </p:cNvSpPr>
          <p:nvPr/>
        </p:nvSpPr>
        <p:spPr>
          <a:xfrm>
            <a:off x="221404" y="290144"/>
            <a:ext cx="5813636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 Data Collection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0283BA-7523-48DA-B289-3AF97BFC3762}"/>
              </a:ext>
            </a:extLst>
          </p:cNvPr>
          <p:cNvSpPr/>
          <p:nvPr/>
        </p:nvSpPr>
        <p:spPr bwMode="auto">
          <a:xfrm>
            <a:off x="336884" y="702643"/>
            <a:ext cx="8489482" cy="115503"/>
          </a:xfrm>
          <a:prstGeom prst="rect">
            <a:avLst/>
          </a:prstGeom>
          <a:gradFill flip="none" rotWithShape="1">
            <a:gsLst>
              <a:gs pos="0">
                <a:srgbClr val="800080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i="0" u="none" strike="noStrike" normalizeH="0" baseline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BBDE82-1E30-499D-A0EE-918116A3C929}"/>
              </a:ext>
            </a:extLst>
          </p:cNvPr>
          <p:cNvSpPr/>
          <p:nvPr/>
        </p:nvSpPr>
        <p:spPr>
          <a:xfrm>
            <a:off x="336884" y="791407"/>
            <a:ext cx="8598532" cy="79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3ABB2F-B9C5-4704-B626-7AC6E4C3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9" y="1063592"/>
            <a:ext cx="3435036" cy="349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1B9953-89F7-4E54-A5CD-27B5EF76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307" y="829558"/>
            <a:ext cx="3143490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97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71463</TotalTime>
  <Words>499</Words>
  <Application>Microsoft Office PowerPoint</Application>
  <PresentationFormat>全屏显示(16:9)</PresentationFormat>
  <Paragraphs>104</Paragraphs>
  <Slides>23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Brush Script</vt:lpstr>
      <vt:lpstr>Nimrod</vt:lpstr>
      <vt:lpstr>宋体</vt:lpstr>
      <vt:lpstr>微软雅黑</vt:lpstr>
      <vt:lpstr>Arial</vt:lpstr>
      <vt:lpstr>Calibri</vt:lpstr>
      <vt:lpstr>Comic Sans MS</vt:lpstr>
      <vt:lpstr>Garamond</vt:lpstr>
      <vt:lpstr>Impact</vt:lpstr>
      <vt:lpstr>Rockwell</vt:lpstr>
      <vt:lpstr>Times New Roman</vt:lpstr>
      <vt:lpstr>Verdana</vt:lpstr>
      <vt:lpstr>2_默认设计模板</vt:lpstr>
      <vt:lpstr>3_默认设计模板</vt:lpstr>
      <vt:lpstr>4_默认设计模板</vt:lpstr>
      <vt:lpstr>Image</vt:lpstr>
      <vt:lpstr>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OMR Stutio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刘晓翔</dc:creator>
  <cp:lastModifiedBy>周 星辰</cp:lastModifiedBy>
  <cp:revision>2553</cp:revision>
  <cp:lastPrinted>2019-06-05T17:50:50Z</cp:lastPrinted>
  <dcterms:created xsi:type="dcterms:W3CDTF">2004-09-15T13:10:10Z</dcterms:created>
  <dcterms:modified xsi:type="dcterms:W3CDTF">2020-10-08T07:43:44Z</dcterms:modified>
</cp:coreProperties>
</file>